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Noto Sans CJK KR Regular" panose="020B0600000101010101" charset="-127"/>
      <p:regular r:id="rId28"/>
    </p:embeddedFont>
    <p:embeddedFont>
      <p:font typeface="Pretendard Bold" panose="020B0600000101010101" charset="-127"/>
      <p:bold r:id="rId29"/>
    </p:embeddedFont>
    <p:embeddedFont>
      <p:font typeface="Pretendard Medium" panose="020B0600000101010101" charset="-127"/>
      <p:bold r:id="rId30"/>
    </p:embeddedFont>
    <p:embeddedFont>
      <p:font typeface="Pretendard Regular" panose="020B0600000101010101" charset="-127"/>
      <p:regular r:id="rId31"/>
    </p:embeddedFont>
    <p:embeddedFont>
      <p:font typeface="Pretendard SemiBold" panose="020B0600000101010101" charset="-127"/>
      <p:bold r:id="rId32"/>
    </p:embeddedFont>
    <p:embeddedFont>
      <p:font typeface="Poppins ExtraLight" panose="0000030000000000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02400" y="3848100"/>
            <a:ext cx="5283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3500" b="0" i="0" u="none" strike="noStrike" spc="-100">
                <a:solidFill>
                  <a:srgbClr val="2A2A2A"/>
                </a:solidFill>
                <a:latin typeface="Pretendard Regular"/>
              </a:rPr>
              <a:t>Domain Name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44900" y="4279900"/>
            <a:ext cx="110109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2000" b="0" i="0" u="none" strike="noStrike">
                <a:solidFill>
                  <a:srgbClr val="4585FB"/>
                </a:solidFill>
                <a:latin typeface="Pretendard Bold"/>
              </a:rPr>
              <a:t>DNS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585FB"/>
                </a:solidFill>
                <a:latin typeface="Pretendard Medium"/>
              </a:rPr>
              <a:t>Presenter.  </a:t>
            </a:r>
            <a:r>
              <a:rPr lang="ko-KR" sz="1700" b="0" i="0" u="none" strike="noStrike">
                <a:solidFill>
                  <a:srgbClr val="4585FB"/>
                </a:solidFill>
                <a:ea typeface="Pretendard Medium"/>
              </a:rPr>
              <a:t>이수현</a:t>
            </a:r>
            <a:r>
              <a:rPr lang="en-US" sz="1700" b="0" i="0" u="none" strike="noStrike">
                <a:solidFill>
                  <a:srgbClr val="4585FB"/>
                </a:solidFill>
                <a:latin typeface="Pretendard Medium"/>
              </a:rPr>
              <a:t>   </a:t>
            </a:r>
            <a:r>
              <a:rPr lang="ko-KR" sz="1700" b="0" i="0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1700" b="0" i="0" u="none" strike="noStrike">
                <a:solidFill>
                  <a:srgbClr val="4585FB"/>
                </a:solidFill>
                <a:latin typeface="Pretendard Medium"/>
              </a:rPr>
              <a:t>   Date.  2024.07.25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500"/>
            <a:ext cx="11607800" cy="793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0" y="6629400"/>
            <a:ext cx="5156200" cy="222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9500" y="7378700"/>
            <a:ext cx="501650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실제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개인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도메인과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IP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주소의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관계가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기록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/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저장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/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변경되는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ex.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가비아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, Route53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5800" y="6540500"/>
            <a:ext cx="8280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Authoritative DNS Server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500"/>
            <a:ext cx="11607800" cy="793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420000">
            <a:off x="12344400" y="3987800"/>
            <a:ext cx="16129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1879600"/>
            <a:ext cx="6172200" cy="787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31800" y="31242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권한이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있는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네임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06400" y="37719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3500" b="0" i="0" u="none" strike="noStrike">
                <a:solidFill>
                  <a:srgbClr val="1187CF"/>
                </a:solidFill>
                <a:latin typeface="Pretendard Bold"/>
              </a:rPr>
              <a:t>DNS </a:t>
            </a:r>
            <a:r>
              <a:rPr lang="ko-KR" sz="3500" b="0" i="0" u="none" strike="noStrike">
                <a:solidFill>
                  <a:srgbClr val="1187CF"/>
                </a:solidFill>
                <a:ea typeface="Pretendard Bold"/>
              </a:rPr>
              <a:t>정보</a:t>
            </a:r>
            <a:r>
              <a:rPr lang="en-US" sz="3500" b="0" i="0" u="none" strike="noStrike">
                <a:solidFill>
                  <a:srgbClr val="1187CF"/>
                </a:solidFill>
                <a:latin typeface="Pretendard Bold"/>
              </a:rPr>
              <a:t> 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500"/>
            <a:ext cx="11607800" cy="793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420000">
            <a:off x="12344400" y="3987800"/>
            <a:ext cx="1612900" cy="207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1879600"/>
            <a:ext cx="6172200" cy="787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3530600"/>
            <a:ext cx="2959100" cy="378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740000">
            <a:off x="723900" y="5410200"/>
            <a:ext cx="1612900" cy="2070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1800" y="31242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권한이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있는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네임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06400" y="37719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3500" b="0" i="0" u="none" strike="noStrike">
                <a:solidFill>
                  <a:srgbClr val="1187CF"/>
                </a:solidFill>
                <a:latin typeface="Pretendard Bold"/>
              </a:rPr>
              <a:t>DNS </a:t>
            </a:r>
            <a:r>
              <a:rPr lang="ko-KR" sz="3500" b="0" i="0" u="none" strike="noStrike">
                <a:solidFill>
                  <a:srgbClr val="1187CF"/>
                </a:solidFill>
                <a:ea typeface="Pretendard Bold"/>
              </a:rPr>
              <a:t>정보</a:t>
            </a:r>
            <a:r>
              <a:rPr lang="en-US" sz="3500" b="0" i="0" u="none" strike="noStrike">
                <a:solidFill>
                  <a:srgbClr val="1187CF"/>
                </a:solidFill>
                <a:latin typeface="Pretendard Bold"/>
              </a:rPr>
              <a:t> 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81153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권한이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없는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네임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700" y="87630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3500" b="0" i="0" u="none" strike="noStrike">
                <a:solidFill>
                  <a:srgbClr val="1187CF"/>
                </a:solidFill>
                <a:latin typeface="Pretendard Bold"/>
              </a:rPr>
              <a:t>DNS </a:t>
            </a:r>
            <a:r>
              <a:rPr lang="ko-KR" sz="3500" b="0" i="0" u="none" strike="noStrike">
                <a:solidFill>
                  <a:srgbClr val="1187CF"/>
                </a:solidFill>
                <a:ea typeface="Pretendard Bold"/>
              </a:rPr>
              <a:t>정보</a:t>
            </a:r>
            <a:r>
              <a:rPr lang="en-US" sz="3500" b="0" i="0" u="none" strike="noStrike">
                <a:solidFill>
                  <a:srgbClr val="1187CF"/>
                </a:solidFill>
                <a:latin typeface="Pretendard Bold"/>
              </a:rPr>
              <a:t> 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0" y="2120900"/>
            <a:ext cx="11607800" cy="793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3771900"/>
            <a:ext cx="3022600" cy="2933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" y="6908800"/>
            <a:ext cx="7366000" cy="311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DNS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클라이언트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요청을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네임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서버로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 </a:t>
            </a:r>
            <a:b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</a:b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전달하고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찾은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클라이언트에게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일정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기간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(TTL/Time to Live)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동안</a:t>
            </a:r>
            <a:b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</a:b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캐시로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저장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KT/LG/SK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같은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ISP(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통신사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) DNS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587500" y="6083300"/>
            <a:ext cx="8280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Recursive DNS Server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2667000"/>
            <a:ext cx="13525500" cy="632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Resolver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42900" y="97917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https://velog.io/@zinukk/9kpyzbdt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382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0100" y="6819900"/>
            <a:ext cx="3378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Bold"/>
              </a:rPr>
              <a:t>www.naver.com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520000">
            <a:off x="5410200" y="4013200"/>
            <a:ext cx="1612900" cy="3403600"/>
          </a:xfrm>
          <a:prstGeom prst="rect">
            <a:avLst/>
          </a:prstGeom>
          <a:effectLst>
            <a:outerShdw blurRad="26033" dist="149241" dir="1878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1800" y="3517900"/>
            <a:ext cx="8801100" cy="635000"/>
          </a:xfrm>
          <a:prstGeom prst="rect">
            <a:avLst/>
          </a:prstGeom>
          <a:effectLst>
            <a:outerShdw dist="2232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"www.naver.com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의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 IP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주소를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알려주세요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."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520000">
            <a:off x="9842500" y="2514600"/>
            <a:ext cx="1727200" cy="3644900"/>
          </a:xfrm>
          <a:prstGeom prst="rect">
            <a:avLst/>
          </a:prstGeom>
          <a:effectLst>
            <a:outerShdw blurRad="29676" dist="159342" dir="1878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03800" y="3073400"/>
            <a:ext cx="6223000" cy="660400"/>
          </a:xfrm>
          <a:prstGeom prst="rect">
            <a:avLst/>
          </a:prstGeom>
          <a:effectLst>
            <a:outerShdw dist="23593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".com </a:t>
            </a:r>
            <a:r>
              <a:rPr lang="ko-KR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이라는</a:t>
            </a:r>
            <a:r>
              <a:rPr lang="en-US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도메인</a:t>
            </a:r>
            <a:r>
              <a:rPr lang="en-US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있나요</a:t>
            </a:r>
            <a:r>
              <a:rPr lang="en-US" sz="37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?"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140000">
            <a:off x="10109200" y="2844800"/>
            <a:ext cx="1727200" cy="3644900"/>
          </a:xfrm>
          <a:prstGeom prst="rect">
            <a:avLst/>
          </a:prstGeom>
          <a:effectLst>
            <a:outerShdw blurRad="29676" dist="159342" dir="816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5900" y="2844800"/>
            <a:ext cx="8801100" cy="635000"/>
          </a:xfrm>
          <a:prstGeom prst="rect">
            <a:avLst/>
          </a:prstGeom>
          <a:effectLst>
            <a:outerShdw dist="2232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".com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네임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서버로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가보세요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~"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600000">
            <a:off x="9931400" y="3657600"/>
            <a:ext cx="1727200" cy="3644900"/>
          </a:xfrm>
          <a:prstGeom prst="rect">
            <a:avLst/>
          </a:prstGeom>
          <a:effectLst>
            <a:outerShdw blurRad="29676" dist="159342" dir="17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96300" y="4038600"/>
            <a:ext cx="5727700" cy="673100"/>
          </a:xfrm>
          <a:prstGeom prst="rect">
            <a:avLst/>
          </a:prstGeom>
          <a:effectLst>
            <a:outerShdw dist="24227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"naver.com </a:t>
            </a:r>
            <a:r>
              <a:rPr lang="ko-KR" sz="38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있나요</a:t>
            </a:r>
            <a:r>
              <a:rPr lang="en-US" sz="38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?"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9144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22900" y="4241800"/>
            <a:ext cx="7454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300" b="0" i="0" u="none" strike="noStrike">
                <a:solidFill>
                  <a:srgbClr val="000000"/>
                </a:solidFill>
                <a:latin typeface="Pretendard Bold"/>
              </a:rPr>
              <a:t>Domain Name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5549900"/>
            <a:ext cx="63373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도메인</a:t>
            </a:r>
            <a:r>
              <a:rPr lang="en-US" sz="37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이름을</a:t>
            </a:r>
            <a:r>
              <a:rPr lang="en-US" sz="3700" b="0" i="0" u="none" strike="noStrike">
                <a:solidFill>
                  <a:srgbClr val="000000"/>
                </a:solidFill>
                <a:latin typeface="Pretendard Bold"/>
              </a:rPr>
              <a:t> IP </a:t>
            </a: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주소로</a:t>
            </a:r>
            <a:r>
              <a:rPr lang="en-US" sz="37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변환하는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분산형</a:t>
            </a:r>
            <a:r>
              <a:rPr lang="en-US" sz="37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데이터베이스</a:t>
            </a:r>
            <a:r>
              <a:rPr lang="en-US" sz="37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140000">
            <a:off x="10172700" y="3810000"/>
            <a:ext cx="1727200" cy="3644900"/>
          </a:xfrm>
          <a:prstGeom prst="rect">
            <a:avLst/>
          </a:prstGeom>
          <a:effectLst>
            <a:outerShdw blurRad="29676" dist="159342" dir="684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1000" y="4533900"/>
            <a:ext cx="8801100" cy="635000"/>
          </a:xfrm>
          <a:prstGeom prst="rect">
            <a:avLst/>
          </a:prstGeom>
          <a:effectLst>
            <a:outerShdw dist="2232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"naver.com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네임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서버로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가보세요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~"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320000">
            <a:off x="10045700" y="4914900"/>
            <a:ext cx="1727200" cy="3644900"/>
          </a:xfrm>
          <a:prstGeom prst="rect">
            <a:avLst/>
          </a:prstGeom>
          <a:effectLst>
            <a:outerShdw blurRad="29676" dist="159342" dir="1602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20500" y="5753100"/>
            <a:ext cx="6438900" cy="673100"/>
          </a:xfrm>
          <a:prstGeom prst="rect">
            <a:avLst/>
          </a:prstGeom>
          <a:effectLst>
            <a:outerShdw dist="24227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"www.naver.com </a:t>
            </a:r>
            <a:r>
              <a:rPr lang="ko-KR" sz="3800" b="0" i="0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Bold"/>
              </a:rPr>
              <a:t>있나요</a:t>
            </a:r>
            <a:r>
              <a:rPr lang="en-US" sz="3800" b="0" i="0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Bold"/>
              </a:rPr>
              <a:t>?"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854200"/>
            <a:ext cx="12674600" cy="843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520000">
            <a:off x="9702800" y="5372100"/>
            <a:ext cx="1727200" cy="3644900"/>
          </a:xfrm>
          <a:prstGeom prst="rect">
            <a:avLst/>
          </a:prstGeom>
          <a:effectLst>
            <a:outerShdw blurRad="29676" dist="159342" dir="522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동작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7366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>
                <a:solidFill>
                  <a:srgbClr val="4585FB"/>
                </a:solidFill>
                <a:latin typeface="Poppins ExtraLight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0800" y="5803900"/>
            <a:ext cx="8801100" cy="635000"/>
          </a:xfrm>
          <a:prstGeom prst="rect">
            <a:avLst/>
          </a:prstGeom>
          <a:effectLst>
            <a:outerShdw dist="2232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"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네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. 223.130.192.248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으로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ea typeface="Pretendard Bold"/>
              </a:rPr>
              <a:t>가세요</a:t>
            </a:r>
            <a:r>
              <a:rPr lang="en-US" sz="3500" b="0" i="0" u="none" strike="noStrike">
                <a:solidFill>
                  <a:srgbClr val="000000"/>
                </a:solidFill>
                <a:highlight>
                  <a:srgbClr val="58CCFF"/>
                </a:highlight>
                <a:latin typeface="Pretendard Bold"/>
              </a:rPr>
              <a:t>!"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Cache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8400" y="3429000"/>
            <a:ext cx="13970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DNS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데이터는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위치에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캐시될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있음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TTL(Time-to-Live)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의해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결정된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정해진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동안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DNS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레코드를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저장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" y="5156200"/>
            <a:ext cx="4216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100" b="1" i="0" u="none" strike="noStrike">
                <a:solidFill>
                  <a:srgbClr val="000000"/>
                </a:solidFill>
                <a:latin typeface="Pretendard Medium"/>
              </a:rPr>
              <a:t>1. </a:t>
            </a:r>
            <a:r>
              <a:rPr lang="ko-KR" sz="3100" b="1" i="0" u="none" strike="noStrike">
                <a:solidFill>
                  <a:srgbClr val="000000"/>
                </a:solidFill>
                <a:ea typeface="Pretendard Medium"/>
              </a:rPr>
              <a:t>브라우저</a:t>
            </a:r>
            <a:r>
              <a:rPr lang="en-US" sz="3100" b="1" i="0" u="none" strike="noStrike">
                <a:solidFill>
                  <a:srgbClr val="000000"/>
                </a:solidFill>
                <a:latin typeface="Pretendard Medium"/>
              </a:rPr>
              <a:t> DNS </a:t>
            </a:r>
            <a:r>
              <a:rPr lang="ko-KR" sz="3100" b="1" i="0" u="none" strike="noStrike">
                <a:solidFill>
                  <a:srgbClr val="000000"/>
                </a:solidFill>
                <a:ea typeface="Pretendard Medium"/>
              </a:rPr>
              <a:t>캐싱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7378700"/>
            <a:ext cx="5359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100" b="1" i="0" u="none" strike="noStrike">
                <a:solidFill>
                  <a:srgbClr val="000000"/>
                </a:solidFill>
                <a:latin typeface="Pretendard Medium"/>
              </a:rPr>
              <a:t>2. </a:t>
            </a:r>
            <a:r>
              <a:rPr lang="ko-KR" sz="3100" b="1" i="0" u="none" strike="noStrike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31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1" i="0" u="none" strike="noStrike">
                <a:solidFill>
                  <a:srgbClr val="000000"/>
                </a:solidFill>
                <a:ea typeface="Pretendard Medium"/>
              </a:rPr>
              <a:t>체제</a:t>
            </a:r>
            <a:r>
              <a:rPr lang="en-US" sz="3100" b="1" i="0" u="none" strike="noStrike">
                <a:solidFill>
                  <a:srgbClr val="000000"/>
                </a:solidFill>
                <a:latin typeface="Pretendard Medium"/>
              </a:rPr>
              <a:t>(OS) </a:t>
            </a:r>
            <a:r>
              <a:rPr lang="ko-KR" sz="3100" b="1" i="0" u="none" strike="noStrike">
                <a:solidFill>
                  <a:srgbClr val="000000"/>
                </a:solidFill>
                <a:ea typeface="Pretendard Medium"/>
              </a:rPr>
              <a:t>수준</a:t>
            </a:r>
            <a:r>
              <a:rPr lang="en-US" sz="3100" b="1" i="0" u="none" strike="noStrike">
                <a:solidFill>
                  <a:srgbClr val="000000"/>
                </a:solidFill>
                <a:latin typeface="Pretendard Medium"/>
              </a:rPr>
              <a:t> DNS </a:t>
            </a:r>
            <a:r>
              <a:rPr lang="ko-KR" sz="3100" b="1" i="0" u="none" strike="noStrike">
                <a:solidFill>
                  <a:srgbClr val="000000"/>
                </a:solidFill>
                <a:ea typeface="Pretendard Medium"/>
              </a:rPr>
              <a:t>캐싱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0300" y="5816600"/>
            <a:ext cx="13970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DNS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캐싱이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브라우저에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가까울수록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캐시를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확인하고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IP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주소에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올바른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요청을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하기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적은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수의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단계를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수행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2667000"/>
            <a:ext cx="4737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DNS Cache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" y="8039100"/>
            <a:ext cx="13970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스텁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리졸버는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자체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캐시를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확인하여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레코드가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확인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없다면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ISP DNS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서버에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저장되어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Medium"/>
              </a:rPr>
              <a:t>확인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Query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3187700"/>
            <a:ext cx="13970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도메인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이름을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입력하고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IP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주소를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얻기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DNS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서버에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보내는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DNS Query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DNS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응답은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일반적으로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UDP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3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6108700"/>
            <a:ext cx="6667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1625600"/>
            <a:ext cx="1016000" cy="762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517900" y="4203700"/>
            <a:ext cx="2971800" cy="763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87500" y="7124700"/>
            <a:ext cx="5219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결과물</a:t>
            </a:r>
            <a:r>
              <a:rPr lang="en-US" sz="26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(IP </a:t>
            </a: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주소</a:t>
            </a:r>
            <a:r>
              <a:rPr lang="en-US" sz="26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)</a:t>
            </a: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를</a:t>
            </a:r>
            <a:r>
              <a:rPr lang="en-US" sz="26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돌려주는</a:t>
            </a:r>
            <a:r>
              <a:rPr lang="en-US" sz="26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작업</a:t>
            </a:r>
          </a:p>
          <a:p>
            <a:pPr marL="342900" lvl="0" indent="-342900" algn="l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응답을</a:t>
            </a:r>
            <a:r>
              <a:rPr lang="en-US" sz="26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돌려주는</a:t>
            </a:r>
            <a:r>
              <a:rPr lang="en-US" sz="26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쿼리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8100" y="5308600"/>
            <a:ext cx="4864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Recursive Query (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재귀적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질의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00" y="6096000"/>
            <a:ext cx="66675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88900" y="1638300"/>
            <a:ext cx="1016000" cy="762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1785600" y="4216400"/>
            <a:ext cx="2997200" cy="763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779000" y="6896100"/>
            <a:ext cx="70993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Recursive DNS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서버가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다른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DNS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서버에게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쿼리를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보내어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응답을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요청하는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작업</a:t>
            </a:r>
          </a:p>
          <a:p>
            <a:pPr marL="342900" lvl="0" indent="-342900" algn="l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Recursive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서버가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권한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있는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네임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서버들에게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반복적으로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쿼리를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보내서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결과물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(IP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주소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)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를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알아낸다</a:t>
            </a:r>
            <a:r>
              <a:rPr lang="en-US" sz="25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5270500"/>
            <a:ext cx="4508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Iterative Query (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반복적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질의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200" y="2476500"/>
            <a:ext cx="4737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DNS Query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Query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0" y="838200"/>
            <a:ext cx="1104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46700" y="2730500"/>
            <a:ext cx="8763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DNS Query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과정에서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손실이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일어나는</a:t>
            </a: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Bold"/>
              </a:rPr>
              <a:t>경우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3500" y="5600700"/>
            <a:ext cx="7632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031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원인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: </a:t>
            </a:r>
            <a:b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</a:b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과부하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지연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다운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6200" y="7150100"/>
            <a:ext cx="6019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031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대처법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: </a:t>
            </a:r>
            <a:b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</a:b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재전송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보조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DNS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서버로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쿼리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전송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타임아웃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설정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조정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02100" y="4229100"/>
            <a:ext cx="2997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3300" b="0" i="0" u="none" strike="noStrike">
                <a:solidFill>
                  <a:srgbClr val="4585FB"/>
                </a:solidFill>
                <a:latin typeface="Pretendard Bold"/>
              </a:rPr>
              <a:t>01 </a:t>
            </a:r>
            <a:r>
              <a:rPr lang="ko-KR" sz="3300" b="0" i="0" u="none" strike="noStrike">
                <a:solidFill>
                  <a:srgbClr val="4585FB"/>
                </a:solidFill>
                <a:ea typeface="Pretendard Bold"/>
              </a:rPr>
              <a:t>ㅣ</a:t>
            </a:r>
            <a:r>
              <a:rPr lang="en-US" sz="33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4585FB"/>
                </a:solidFill>
                <a:ea typeface="Pretendard Bold"/>
              </a:rPr>
              <a:t>타임아웃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1800" y="4241800"/>
            <a:ext cx="3200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3300" b="0" i="0" u="none" strike="noStrike">
                <a:solidFill>
                  <a:srgbClr val="4585FB"/>
                </a:solidFill>
                <a:latin typeface="Pretendard Bold"/>
              </a:rPr>
              <a:t>02 </a:t>
            </a:r>
            <a:r>
              <a:rPr lang="ko-KR" sz="3300" b="0" i="0" u="none" strike="noStrike">
                <a:solidFill>
                  <a:srgbClr val="4585FB"/>
                </a:solidFill>
                <a:ea typeface="Pretendard Bold"/>
              </a:rPr>
              <a:t>ㅣ</a:t>
            </a:r>
            <a:r>
              <a:rPr lang="en-US" sz="33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4585FB"/>
                </a:solidFill>
                <a:ea typeface="Pretendard Bold"/>
              </a:rPr>
              <a:t>패킷</a:t>
            </a:r>
            <a:r>
              <a:rPr lang="en-US" sz="33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4585FB"/>
                </a:solidFill>
                <a:ea typeface="Pretendard Bold"/>
              </a:rPr>
              <a:t>손실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1100" y="5727700"/>
            <a:ext cx="76327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031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원인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: </a:t>
            </a:r>
            <a:b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</a:b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혼잡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물리적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장애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라우터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스위치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1100" y="7277100"/>
            <a:ext cx="7073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031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대처법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: </a:t>
            </a:r>
            <a:b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</a:b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UDP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재전송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TCP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전환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네트워크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상태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모니터링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개선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37200" y="4203700"/>
            <a:ext cx="7213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10000" b="0" i="0" u="none" strike="noStrike">
                <a:solidFill>
                  <a:srgbClr val="4585FB"/>
                </a:solidFill>
                <a:ea typeface="Pretendard Bold"/>
              </a:rPr>
              <a:t>감사합니다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81700" y="94996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4585FB"/>
                </a:solidFill>
                <a:latin typeface="Pretendard Medium"/>
              </a:rPr>
              <a:t>Presenter.  </a:t>
            </a:r>
            <a:r>
              <a:rPr lang="ko-KR" sz="1700" b="0" i="0" u="none" strike="noStrike">
                <a:solidFill>
                  <a:srgbClr val="4585FB"/>
                </a:solidFill>
                <a:ea typeface="Pretendard Medium"/>
              </a:rPr>
              <a:t>이수현</a:t>
            </a:r>
            <a:r>
              <a:rPr lang="en-US" sz="1700" b="0" i="0" u="none" strike="noStrike">
                <a:solidFill>
                  <a:srgbClr val="4585FB"/>
                </a:solidFill>
                <a:latin typeface="Pretendard Medium"/>
              </a:rPr>
              <a:t>   </a:t>
            </a:r>
            <a:r>
              <a:rPr lang="ko-KR" sz="1700" b="0" i="0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1700" b="0" i="0" u="none" strike="noStrike">
                <a:solidFill>
                  <a:srgbClr val="4585FB"/>
                </a:solidFill>
                <a:latin typeface="Pretendard Medium"/>
              </a:rPr>
              <a:t>   Date.  2024.07.25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2273300"/>
            <a:ext cx="9512300" cy="768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9144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5537200"/>
            <a:ext cx="33782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Bold"/>
              </a:rPr>
              <a:t>www.naver.com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2476500"/>
            <a:ext cx="11645900" cy="731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3937000"/>
            <a:ext cx="31496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700" y="6883400"/>
            <a:ext cx="26289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16300" y="660400"/>
            <a:ext cx="803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IP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주소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확인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8382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5168900"/>
            <a:ext cx="4940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3500" b="1" i="0" u="none" strike="noStrike" spc="100">
                <a:solidFill>
                  <a:srgbClr val="2A2A2A"/>
                </a:solidFill>
                <a:latin typeface="Pretendard Regular"/>
              </a:rPr>
              <a:t>nslookup </a:t>
            </a:r>
            <a:r>
              <a:rPr lang="ko-KR" sz="3500" b="1" i="0" u="none" strike="noStrike" spc="100">
                <a:solidFill>
                  <a:srgbClr val="2A2A2A"/>
                </a:solidFill>
                <a:ea typeface="Pretendard Regular"/>
              </a:rPr>
              <a:t>명령어</a:t>
            </a:r>
            <a:r>
              <a:rPr lang="en-US" sz="3500" b="1" i="0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500" b="1" i="0" u="none" strike="noStrike" spc="100">
                <a:solidFill>
                  <a:srgbClr val="2A2A2A"/>
                </a:solidFill>
                <a:ea typeface="Pretendard Regular"/>
              </a:rPr>
              <a:t>사용</a:t>
            </a:r>
          </a:p>
          <a:p>
            <a:pPr marL="342900" lvl="0" indent="-342900" algn="l">
              <a:lnSpc>
                <a:spcPct val="115369"/>
              </a:lnSpc>
              <a:buClr>
                <a:srgbClr val="2A2A2A"/>
              </a:buClr>
              <a:buFont typeface="Arial"/>
              <a:buChar char="●"/>
            </a:pPr>
            <a:r>
              <a:rPr lang="en-US" sz="3500" b="0" i="0" u="none" strike="noStrike" spc="100">
                <a:solidFill>
                  <a:srgbClr val="2A2A2A"/>
                </a:solidFill>
                <a:latin typeface="Pretendard Regular"/>
              </a:rPr>
              <a:t>nslookup [</a:t>
            </a:r>
            <a:r>
              <a:rPr lang="ko-KR" sz="3500" b="0" i="0" u="none" strike="noStrike" spc="100">
                <a:solidFill>
                  <a:srgbClr val="2A2A2A"/>
                </a:solidFill>
                <a:ea typeface="Pretendard Regular"/>
              </a:rPr>
              <a:t>도메인명</a:t>
            </a:r>
            <a:r>
              <a:rPr lang="en-US" sz="3500" b="0" i="0" u="none" strike="noStrike" spc="100">
                <a:solidFill>
                  <a:srgbClr val="2A2A2A"/>
                </a:solidFill>
                <a:latin typeface="Pretendard Regular"/>
              </a:rPr>
              <a:t>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77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DNS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의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구성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334000"/>
            <a:ext cx="2908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06800" y="2819400"/>
            <a:ext cx="1016000" cy="400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06800" y="4279900"/>
            <a:ext cx="1016000" cy="400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6200" y="5588000"/>
            <a:ext cx="2997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DNS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가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저장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관리하는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계층적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5500" y="4368800"/>
            <a:ext cx="4038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도메인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스페이스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(Domain Name Space)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5334000"/>
            <a:ext cx="2908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48700" y="28194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648700" y="4279900"/>
            <a:ext cx="1016000" cy="400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658100" y="5816600"/>
            <a:ext cx="299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권한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있는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DNS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서버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37400" y="4368800"/>
            <a:ext cx="4038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0" y="5334000"/>
            <a:ext cx="29083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652500" y="28194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652500" y="4279900"/>
            <a:ext cx="1016000" cy="4000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61900" y="5791200"/>
            <a:ext cx="299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권한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없는</a:t>
            </a:r>
            <a:r>
              <a:rPr lang="en-US" sz="2400" b="0" i="0" u="none" strike="noStrike">
                <a:solidFill>
                  <a:srgbClr val="2A2A2A">
                    <a:alpha val="76078"/>
                  </a:srgbClr>
                </a:solidFill>
                <a:latin typeface="Pretendard Regular"/>
              </a:rPr>
              <a:t> DNS </a:t>
            </a:r>
            <a:r>
              <a:rPr lang="ko-KR" sz="2400" b="0" i="0" u="none" strike="noStrike">
                <a:solidFill>
                  <a:srgbClr val="2A2A2A">
                    <a:alpha val="76078"/>
                  </a:srgbClr>
                </a:solidFill>
                <a:ea typeface="Pretendard Regular"/>
              </a:rPr>
              <a:t>서버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41200" y="4368800"/>
            <a:ext cx="4038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585FB"/>
                </a:solidFill>
                <a:ea typeface="Pretendard Bold"/>
              </a:rPr>
              <a:t>리졸버</a:t>
            </a:r>
            <a:br>
              <a:rPr lang="ko-KR" sz="2600" b="0" i="0" u="none" strike="noStrike">
                <a:solidFill>
                  <a:srgbClr val="4585FB"/>
                </a:solidFill>
                <a:ea typeface="Pretendard Bold"/>
              </a:rPr>
            </a:br>
            <a:r>
              <a:rPr lang="en-US" sz="2600" b="0" i="0" u="none" strike="noStrike">
                <a:solidFill>
                  <a:srgbClr val="4585FB"/>
                </a:solidFill>
                <a:latin typeface="Pretendard Bold"/>
              </a:rPr>
              <a:t>(Resolver)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2311400"/>
            <a:ext cx="8216900" cy="745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5397500"/>
            <a:ext cx="7302500" cy="279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16300" y="660400"/>
            <a:ext cx="1178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도메인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스페이스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(Domain Name Space)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8763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9300" y="2476500"/>
            <a:ext cx="70739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DNS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전세계적인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거대한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도메인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네임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스페이스는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DNS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저장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관리하는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계층적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구조를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의미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19300" y="9334500"/>
            <a:ext cx="3263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https://hanamon.kr/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6300" y="9766300"/>
            <a:ext cx="3403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https://inpa.tistory.com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500"/>
            <a:ext cx="11607800" cy="793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68100" y="3187700"/>
            <a:ext cx="6794500" cy="257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도메인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네임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스페이스의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트리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구조에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대한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b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</a:b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가지고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데이터베이스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역할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저장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관리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),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찾아주는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역할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b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</a:b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요청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처리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응답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96700" y="2819400"/>
            <a:ext cx="6362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Name Server = DNS Server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5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500"/>
            <a:ext cx="11607800" cy="793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2120900"/>
            <a:ext cx="5105400" cy="250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0300" y="2705100"/>
            <a:ext cx="50165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TLD DNS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서버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IP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주소를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저장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발생한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DNS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요청에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대하여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b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</a:b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적절한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TLD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네임서버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반환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77800" y="2019300"/>
            <a:ext cx="8280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3800" b="0" i="0" u="none" strike="noStrike" dirty="0">
                <a:solidFill>
                  <a:srgbClr val="000000"/>
                </a:solidFill>
                <a:latin typeface="Pretendard Bold"/>
              </a:rPr>
              <a:t>Root DNS Server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6600" y="-7734300"/>
            <a:ext cx="15494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11400" y="1130300"/>
            <a:ext cx="952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18161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305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네임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585FB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4585FB"/>
                </a:solidFill>
                <a:latin typeface="Pretendard Bold"/>
              </a:rPr>
              <a:t>(Name Server)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8200"/>
            <a:ext cx="13081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>
                <a:solidFill>
                  <a:srgbClr val="4585FB"/>
                </a:solidFill>
                <a:latin typeface="Poppins ExtraLight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9500"/>
            <a:ext cx="11607800" cy="793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00" y="4521200"/>
            <a:ext cx="5156200" cy="222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36600" y="9779000"/>
            <a:ext cx="5842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Noto Sans CJK KR Regular"/>
              </a:rPr>
              <a:t>https://gentlysallim.com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04700" y="6108700"/>
            <a:ext cx="5803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Authoritative DNS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서버의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주소를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저장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52300" y="4432300"/>
            <a:ext cx="59436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Top-Level Domain(TLD) </a:t>
            </a:r>
            <a:b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</a:b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DNS Server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731</Words>
  <Application>Microsoft Office PowerPoint</Application>
  <PresentationFormat>Custom</PresentationFormat>
  <Paragraphs>139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Pretendard SemiBold</vt:lpstr>
      <vt:lpstr>Pretendard Medium</vt:lpstr>
      <vt:lpstr>Pretendard Bold</vt:lpstr>
      <vt:lpstr>Noto Sans CJK KR Regular</vt:lpstr>
      <vt:lpstr>Pretendard Regular</vt:lpstr>
      <vt:lpstr>Poppins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Suhyeon Lee</cp:lastModifiedBy>
  <cp:revision>2</cp:revision>
  <dcterms:created xsi:type="dcterms:W3CDTF">2006-08-16T00:00:00Z</dcterms:created>
  <dcterms:modified xsi:type="dcterms:W3CDTF">2024-07-25T05:18:06Z</dcterms:modified>
</cp:coreProperties>
</file>